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1" r:id="rId4"/>
    <p:sldId id="272" r:id="rId5"/>
    <p:sldId id="259" r:id="rId6"/>
    <p:sldId id="260" r:id="rId7"/>
    <p:sldId id="281" r:id="rId8"/>
    <p:sldId id="291" r:id="rId9"/>
    <p:sldId id="296" r:id="rId10"/>
    <p:sldId id="292" r:id="rId11"/>
    <p:sldId id="295" r:id="rId12"/>
    <p:sldId id="293" r:id="rId13"/>
    <p:sldId id="294" r:id="rId14"/>
    <p:sldId id="283" r:id="rId15"/>
    <p:sldId id="274" r:id="rId16"/>
    <p:sldId id="275" r:id="rId17"/>
    <p:sldId id="277" r:id="rId18"/>
    <p:sldId id="289" r:id="rId19"/>
    <p:sldId id="286" r:id="rId20"/>
    <p:sldId id="287" r:id="rId21"/>
    <p:sldId id="288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6372" autoAdjust="0"/>
  </p:normalViewPr>
  <p:slideViewPr>
    <p:cSldViewPr>
      <p:cViewPr varScale="1">
        <p:scale>
          <a:sx n="64" d="100"/>
          <a:sy n="64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319CC-C432-4C41-A176-4FD9DE19D003}" type="datetimeFigureOut">
              <a:rPr lang="en-US" smtClean="0"/>
              <a:t>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0E8E-E2D0-E948-A277-F691C9DD2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3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ABCC198-6F04-454A-8B87-A14F4958E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B302B-A339-47A7-AD14-D9C5FC6631EC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DDBD0-EAAE-47EF-B161-92248C4FCC8B}" type="slidenum">
              <a:rPr lang="en-US"/>
              <a:pPr/>
              <a:t>12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10A0C-1CE9-4B1E-ADCD-ADB1A2783EF4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C198-6F04-454A-8B87-A14F4958E0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9527-B45D-4DB9-A490-E487A8C5C4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9527-B45D-4DB9-A490-E487A8C5C4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9527-B45D-4DB9-A490-E487A8C5C4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C198-6F04-454A-8B87-A14F4958E0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75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66708-66AC-4660-BDA6-207B0EB19511}" type="slidenum">
              <a:rPr lang="en-US"/>
              <a:pPr/>
              <a:t>19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6A929-42C2-422F-8E89-10B1FED4F996}" type="slidenum">
              <a:rPr lang="en-US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0446B-FE0D-4E3B-9BDF-15B06464E0F5}" type="slidenum">
              <a:rPr lang="en-US"/>
              <a:pPr/>
              <a:t>21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4AB5-0C7B-4207-BC50-5D655EC2CC64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7298C-25F3-4EC8-A373-D19F4A6A8AE3}" type="slidenum">
              <a:rPr lang="en-US"/>
              <a:pPr/>
              <a:t>22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3A675-C3AF-4CCF-8AA4-99A423482E77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3A675-C3AF-4CCF-8AA4-99A423482E77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3A675-C3AF-4CCF-8AA4-99A423482E77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7EEBB-A2F4-4EF2-9777-422CF1E80232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6CB3E-D912-47DD-A637-E37CDFC60C88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9527-B45D-4DB9-A490-E487A8C5C4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9527-B45D-4DB9-A490-E487A8C5C4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58-2FCF-44CF-B3B7-73470D2A2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EB31-1E83-43B6-B4ED-2CCE2D07B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DB49-A97F-47BF-A905-89AB783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31CD-513A-409F-931A-9A55C1908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E55406-0326-45B4-9AA1-EF1FB1808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D4A5-6C91-422D-8FB5-6C2F05DF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560-895C-419B-8367-DA52B76C73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57D8-443A-41BA-84EF-C229698E3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0FF1-26B3-4C74-AB5C-2DAC07BA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EB74-935B-4CF8-9F1B-A0437CD80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B0DA-E019-4D23-A26A-22294238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54B-BCA3-441B-91F3-E61D8E46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F42-FF79-4397-8530-E39EE3041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907B560-895C-419B-8367-DA52B76C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030" y="2002302"/>
            <a:ext cx="8229600" cy="1828800"/>
          </a:xfrm>
        </p:spPr>
        <p:txBody>
          <a:bodyPr/>
          <a:lstStyle/>
          <a:p>
            <a:r>
              <a:rPr lang="en-US" sz="4000" dirty="0"/>
              <a:t>How to preserve your sanity while writing a grant application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Or, some tips for making your grant writing experience at least somewhat more pleasant than pulling teeth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Efficiency is just intelligent laziness. – David Dunham </a:t>
            </a:r>
            <a:r>
              <a:rPr lang="en-US" sz="2800" i="1" dirty="0" smtClean="0"/>
              <a:t>(attrib)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1143000"/>
          </a:xfrm>
        </p:spPr>
        <p:txBody>
          <a:bodyPr/>
          <a:lstStyle/>
          <a:p>
            <a:r>
              <a:rPr lang="en-US" dirty="0" smtClean="0"/>
              <a:t>Gmail Tricks</a:t>
            </a:r>
            <a:endParaRPr lang="en-US" dirty="0"/>
          </a:p>
        </p:txBody>
      </p:sp>
      <p:pic>
        <p:nvPicPr>
          <p:cNvPr id="1026" name="Picture 2" descr="C:\Users\llachs\AppData\Local\Microsoft\Windows\Temporary Internet Files\Content.IE5\CRC7IP29\MP90031412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3469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371600"/>
            <a:ext cx="6019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Keyboard shortcuts (enable in settings)</a:t>
            </a:r>
          </a:p>
          <a:p>
            <a:pPr lvl="1"/>
            <a:r>
              <a:rPr lang="en-US" dirty="0" smtClean="0"/>
              <a:t>j/k : move thru inbox</a:t>
            </a:r>
          </a:p>
          <a:p>
            <a:pPr lvl="1"/>
            <a:r>
              <a:rPr lang="en-US" dirty="0" smtClean="0"/>
              <a:t>X : mark email</a:t>
            </a:r>
          </a:p>
          <a:p>
            <a:pPr lvl="1"/>
            <a:r>
              <a:rPr lang="en-US" dirty="0" smtClean="0"/>
              <a:t>*-A : select all in inbox</a:t>
            </a:r>
          </a:p>
          <a:p>
            <a:pPr lvl="1"/>
            <a:r>
              <a:rPr lang="en-US" dirty="0" smtClean="0"/>
              <a:t>Shift-I : mark as read</a:t>
            </a:r>
          </a:p>
          <a:p>
            <a:pPr lvl="1"/>
            <a:r>
              <a:rPr lang="en-US" dirty="0" smtClean="0"/>
              <a:t>E : archive selected (btw: never delete!!)</a:t>
            </a:r>
          </a:p>
          <a:p>
            <a:pPr lvl="1"/>
            <a:r>
              <a:rPr lang="en-US" dirty="0" smtClean="0"/>
              <a:t># : delete</a:t>
            </a:r>
          </a:p>
          <a:p>
            <a:pPr lvl="1"/>
            <a:r>
              <a:rPr lang="en-US" dirty="0" smtClean="0"/>
              <a:t>L : label </a:t>
            </a:r>
          </a:p>
          <a:p>
            <a:r>
              <a:rPr lang="en-US" dirty="0" smtClean="0"/>
              <a:t>Canned Responses</a:t>
            </a:r>
          </a:p>
          <a:p>
            <a:pPr lvl="1"/>
            <a:r>
              <a:rPr lang="en-US" dirty="0" smtClean="0"/>
              <a:t>Premade emails!</a:t>
            </a:r>
            <a:endParaRPr lang="en-US" dirty="0"/>
          </a:p>
          <a:p>
            <a:r>
              <a:rPr lang="en-US" dirty="0" smtClean="0"/>
              <a:t>Multiple Inboxes</a:t>
            </a:r>
          </a:p>
          <a:p>
            <a:pPr lvl="1"/>
            <a:r>
              <a:rPr lang="en-US" dirty="0" smtClean="0"/>
              <a:t>Sort based on next actions!</a:t>
            </a:r>
            <a:endParaRPr lang="en-US" dirty="0"/>
          </a:p>
          <a:p>
            <a:r>
              <a:rPr lang="en-US" dirty="0"/>
              <a:t>Quick </a:t>
            </a:r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Easily access tags!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1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shortcuts in MS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Windows shortcuts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X, C, </a:t>
            </a:r>
            <a:r>
              <a:rPr lang="en-US" dirty="0" smtClean="0"/>
              <a:t>P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</a:t>
            </a:r>
            <a:r>
              <a:rPr lang="en-US" dirty="0"/>
              <a:t>, </a:t>
            </a:r>
            <a:r>
              <a:rPr lang="en-US" dirty="0" smtClean="0"/>
              <a:t>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 to beginning or end of doc:	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&lt;</a:t>
            </a:r>
            <a:r>
              <a:rPr lang="en-US" dirty="0"/>
              <a:t>home</a:t>
            </a:r>
            <a:r>
              <a:rPr lang="en-US" dirty="0" smtClean="0"/>
              <a:t>&gt;,&lt;</a:t>
            </a:r>
            <a:r>
              <a:rPr lang="en-US" dirty="0"/>
              <a:t>end</a:t>
            </a:r>
            <a:r>
              <a:rPr lang="en-US" dirty="0" smtClean="0"/>
              <a:t>&gt;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Move one page: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&lt;</a:t>
            </a:r>
            <a:r>
              <a:rPr lang="en-US" dirty="0" err="1"/>
              <a:t>pgup</a:t>
            </a:r>
            <a:r>
              <a:rPr lang="en-US" dirty="0" smtClean="0"/>
              <a:t>&gt;, &lt;</a:t>
            </a:r>
            <a:r>
              <a:rPr lang="en-US" dirty="0" err="1" smtClean="0"/>
              <a:t>pgdown</a:t>
            </a:r>
            <a:r>
              <a:rPr lang="en-US" dirty="0"/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 one word/paragraph: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&lt;</a:t>
            </a:r>
            <a:r>
              <a:rPr lang="en-US" dirty="0"/>
              <a:t>shift + arrow&gt;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Mac shortcuts</a:t>
            </a:r>
          </a:p>
          <a:p>
            <a:pPr lvl="1"/>
            <a:r>
              <a:rPr lang="en-US" dirty="0" smtClean="0"/>
              <a:t>Same</a:t>
            </a:r>
          </a:p>
          <a:p>
            <a:pPr lvl="1"/>
            <a:r>
              <a:rPr lang="en-US" dirty="0" smtClean="0"/>
              <a:t>Same</a:t>
            </a:r>
          </a:p>
          <a:p>
            <a:pPr lvl="1"/>
            <a:r>
              <a:rPr lang="en-US" dirty="0" err="1"/>
              <a:t>fn+Command+Left</a:t>
            </a:r>
            <a:r>
              <a:rPr lang="en-US" dirty="0"/>
              <a:t> </a:t>
            </a:r>
            <a:r>
              <a:rPr lang="en-US" dirty="0" smtClean="0"/>
              <a:t>Arrow (or Right arrow)</a:t>
            </a:r>
          </a:p>
          <a:p>
            <a:pPr lvl="1"/>
            <a:r>
              <a:rPr lang="en-US" dirty="0" err="1" smtClean="0"/>
              <a:t>Fn+down</a:t>
            </a:r>
            <a:r>
              <a:rPr lang="en-US" dirty="0" smtClean="0"/>
              <a:t> arrow (or Up)</a:t>
            </a:r>
          </a:p>
          <a:p>
            <a:pPr lvl="1"/>
            <a:r>
              <a:rPr lang="en-US" dirty="0" smtClean="0"/>
              <a:t>Shift-Option-Arrow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0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Beyond Shortcuts: Making </a:t>
            </a:r>
            <a:r>
              <a:rPr lang="en-US" sz="4000" dirty="0"/>
              <a:t>your word processor work for you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Search</a:t>
            </a:r>
            <a:r>
              <a:rPr lang="en-US" sz="2800" dirty="0"/>
              <a:t>/</a:t>
            </a:r>
            <a:r>
              <a:rPr lang="en-US" sz="2800" dirty="0" smtClean="0"/>
              <a:t>replace (QL)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Also, Tools-&gt;</a:t>
            </a:r>
            <a:r>
              <a:rPr lang="en-US" sz="2400" dirty="0" smtClean="0"/>
              <a:t>Autocorrect (or 2008: word options --&gt; proofing) </a:t>
            </a:r>
            <a:r>
              <a:rPr lang="en-US" sz="2400" i="1" dirty="0" smtClean="0"/>
              <a:t>(Mac: Preferences)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to use Bookmarks effectively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Bookmarks Dialog </a:t>
            </a:r>
            <a:r>
              <a:rPr lang="en-US" sz="2000" dirty="0" smtClean="0">
                <a:sym typeface="Wingdings" pitchFamily="2" charset="2"/>
              </a:rPr>
              <a:t> alt-n then k; </a:t>
            </a:r>
            <a:r>
              <a:rPr lang="en-US" sz="2000" i="1" dirty="0" smtClean="0">
                <a:sym typeface="Wingdings" pitchFamily="2" charset="2"/>
              </a:rPr>
              <a:t>Cmd-Shift-F5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ym typeface="Wingdings" pitchFamily="2" charset="2"/>
              </a:rPr>
              <a:t>Things to Bookmark: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Definitions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Figures/Tables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Overviews</a:t>
            </a:r>
            <a:endParaRPr lang="en-US" sz="20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562600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943600"/>
            <a:ext cx="1209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034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dirty="0"/>
              <a:t>Love that Document Map!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Taking Bookmarks to the next level</a:t>
            </a:r>
          </a:p>
          <a:p>
            <a:r>
              <a:rPr lang="en-US" sz="2800" dirty="0" smtClean="0"/>
              <a:t>Under </a:t>
            </a:r>
            <a:r>
              <a:rPr lang="en-US" sz="2800" dirty="0"/>
              <a:t>View menu</a:t>
            </a:r>
          </a:p>
          <a:p>
            <a:r>
              <a:rPr lang="en-US" sz="2800" dirty="0"/>
              <a:t>Easiest if you outline before writing</a:t>
            </a:r>
          </a:p>
          <a:p>
            <a:pPr lvl="1"/>
            <a:r>
              <a:rPr lang="en-US" sz="2400" dirty="0"/>
              <a:t>Using the “Outlining” toolbar</a:t>
            </a:r>
          </a:p>
          <a:p>
            <a:r>
              <a:rPr lang="en-US" sz="2800" dirty="0"/>
              <a:t>Do-able if you write, then outline.</a:t>
            </a:r>
          </a:p>
          <a:p>
            <a:pPr lvl="1"/>
            <a:r>
              <a:rPr lang="en-US" sz="2400" dirty="0"/>
              <a:t>Use the “outline” toolbar to elevate text above “body text”</a:t>
            </a:r>
          </a:p>
          <a:p>
            <a:pPr lvl="1"/>
            <a:r>
              <a:rPr lang="en-US" sz="2400" dirty="0"/>
              <a:t>CAUTION: will use format and style rules from host document </a:t>
            </a:r>
          </a:p>
          <a:p>
            <a:pPr lvl="2"/>
            <a:r>
              <a:rPr lang="en-US" sz="2000" dirty="0"/>
              <a:t>However: the ‘continuation’ pages use the preferred format and style!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00200"/>
            <a:ext cx="223446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84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Grand Triumvirate of Organization Apps</a:t>
            </a:r>
            <a:endParaRPr lang="en-US" dirty="0"/>
          </a:p>
        </p:txBody>
      </p:sp>
      <p:pic>
        <p:nvPicPr>
          <p:cNvPr id="1028" name="Picture 4" descr="http://cache2.artprintimages.com/p/LRG/17/1738/8ZY3D00Z/art-print/augustyn-mirys-the-triumvirate-marcus-antonius-octavius-later-emperor-augustus-and-lepid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168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20085"/>
            <a:ext cx="3505200" cy="4434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Todoist.com</a:t>
            </a:r>
            <a:endParaRPr lang="en-US" dirty="0" smtClean="0"/>
          </a:p>
          <a:p>
            <a:pPr lvl="1"/>
            <a:r>
              <a:rPr lang="en-US" dirty="0" smtClean="0"/>
              <a:t>Remember everything you need to do!</a:t>
            </a:r>
          </a:p>
          <a:p>
            <a:r>
              <a:rPr lang="en-US" dirty="0" err="1" smtClean="0"/>
              <a:t>Evernote</a:t>
            </a:r>
            <a:endParaRPr lang="en-US" dirty="0" smtClean="0"/>
          </a:p>
          <a:p>
            <a:pPr lvl="1"/>
            <a:r>
              <a:rPr lang="en-US" dirty="0" smtClean="0"/>
              <a:t>Remember everything you need to know!</a:t>
            </a:r>
          </a:p>
          <a:p>
            <a:r>
              <a:rPr lang="en-US" dirty="0" smtClean="0"/>
              <a:t>EndNote</a:t>
            </a:r>
          </a:p>
          <a:p>
            <a:pPr lvl="1"/>
            <a:r>
              <a:rPr lang="en-US" dirty="0" smtClean="0"/>
              <a:t>Your lit at your fingertips!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6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“Love” is not too strong of a word</a:t>
            </a:r>
          </a:p>
          <a:p>
            <a:pPr lvl="1"/>
            <a:r>
              <a:rPr lang="en-US" dirty="0" smtClean="0"/>
              <a:t>Convenient, organized and simple</a:t>
            </a:r>
          </a:p>
          <a:p>
            <a:r>
              <a:rPr lang="en-US" dirty="0" smtClean="0"/>
              <a:t>TD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Zimbra</a:t>
            </a:r>
            <a:r>
              <a:rPr lang="en-US" dirty="0" smtClean="0"/>
              <a:t> task structure…</a:t>
            </a:r>
          </a:p>
          <a:p>
            <a:r>
              <a:rPr lang="en-US" dirty="0" err="1" smtClean="0"/>
              <a:t>Zimbra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Task description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Start date/end date</a:t>
            </a:r>
          </a:p>
          <a:p>
            <a:pPr lvl="1"/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(tags)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36576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u="sng" dirty="0" smtClean="0"/>
              <a:t>TD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Subtasks (and sub-subtasks)</a:t>
            </a:r>
          </a:p>
          <a:p>
            <a:pPr lvl="1"/>
            <a:r>
              <a:rPr lang="en-US" dirty="0" smtClean="0"/>
              <a:t>Deadline to the minute</a:t>
            </a:r>
          </a:p>
          <a:p>
            <a:pPr lvl="1"/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Recurrence</a:t>
            </a:r>
          </a:p>
          <a:p>
            <a:pPr lvl="1"/>
            <a:r>
              <a:rPr lang="en-US" dirty="0" smtClean="0"/>
              <a:t>Unlimited reminders</a:t>
            </a:r>
          </a:p>
          <a:p>
            <a:pPr lvl="2"/>
            <a:r>
              <a:rPr lang="en-US" dirty="0" smtClean="0"/>
              <a:t>Email or SMS</a:t>
            </a:r>
          </a:p>
          <a:p>
            <a:pPr lvl="1"/>
            <a:r>
              <a:rPr lang="en-US" dirty="0" smtClean="0"/>
              <a:t>Unlimited Labels</a:t>
            </a:r>
          </a:p>
          <a:p>
            <a:pPr lvl="1"/>
            <a:r>
              <a:rPr lang="en-US" dirty="0" smtClean="0"/>
              <a:t>Unlimited Notes</a:t>
            </a:r>
          </a:p>
          <a:p>
            <a:pPr lvl="2"/>
            <a:r>
              <a:rPr lang="en-US" dirty="0" smtClean="0"/>
              <a:t>Each can be URLs, files, documents, or images</a:t>
            </a:r>
          </a:p>
          <a:p>
            <a:pPr lvl="2"/>
            <a:r>
              <a:rPr lang="en-US" dirty="0" err="1" smtClean="0"/>
              <a:t>Evernote</a:t>
            </a:r>
            <a:r>
              <a:rPr lang="en-US" dirty="0" smtClean="0"/>
              <a:t> integration!</a:t>
            </a:r>
          </a:p>
          <a:p>
            <a:pPr lvl="1"/>
            <a:r>
              <a:rPr lang="en-US" dirty="0" smtClean="0"/>
              <a:t>Can be associated with..</a:t>
            </a:r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Subprojects (and sub-subprojects)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2739571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TD – Projects and labels</a:t>
            </a:r>
            <a:br>
              <a:rPr lang="en-US" dirty="0" smtClean="0"/>
            </a:br>
            <a:r>
              <a:rPr lang="en-US" dirty="0" smtClean="0"/>
              <a:t>(and notes, oh my!)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u="sng" dirty="0" err="1" smtClean="0"/>
              <a:t>Lorin’s</a:t>
            </a:r>
            <a:r>
              <a:rPr lang="en-US" i="1" u="sng" dirty="0" smtClean="0"/>
              <a:t> setup</a:t>
            </a:r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General, Teaching, Research, Service, Personal</a:t>
            </a:r>
          </a:p>
          <a:p>
            <a:r>
              <a:rPr lang="en-US" dirty="0" smtClean="0"/>
              <a:t>Subprojects</a:t>
            </a:r>
          </a:p>
          <a:p>
            <a:pPr lvl="1"/>
            <a:r>
              <a:rPr lang="en-US" dirty="0" smtClean="0"/>
              <a:t>Teaching-&gt;Grad</a:t>
            </a:r>
          </a:p>
          <a:p>
            <a:pPr lvl="1"/>
            <a:r>
              <a:rPr lang="en-US" dirty="0" smtClean="0"/>
              <a:t>Research-&gt;FIVEL, FLBL</a:t>
            </a:r>
          </a:p>
          <a:p>
            <a:r>
              <a:rPr lang="en-US" dirty="0" smtClean="0"/>
              <a:t>Some suggested labels</a:t>
            </a:r>
          </a:p>
          <a:p>
            <a:pPr lvl="1"/>
            <a:r>
              <a:rPr lang="en-US" dirty="0" smtClean="0"/>
              <a:t>grants, terms, timeline, budget, background,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177498"/>
            <a:ext cx="3657600" cy="43296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Labels </a:t>
            </a:r>
            <a:r>
              <a:rPr lang="en-US" dirty="0" err="1" smtClean="0"/>
              <a:t>vs</a:t>
            </a:r>
            <a:r>
              <a:rPr lang="en-US" dirty="0" smtClean="0"/>
              <a:t> Projects</a:t>
            </a:r>
          </a:p>
          <a:p>
            <a:pPr lvl="1"/>
            <a:r>
              <a:rPr lang="en-US" dirty="0" smtClean="0"/>
              <a:t>Labels should </a:t>
            </a:r>
            <a:r>
              <a:rPr lang="en-US" dirty="0" err="1" smtClean="0"/>
              <a:t>crossref</a:t>
            </a:r>
            <a:r>
              <a:rPr lang="en-US" dirty="0" smtClean="0"/>
              <a:t> tasks across projects</a:t>
            </a:r>
          </a:p>
          <a:p>
            <a:r>
              <a:rPr lang="en-US" dirty="0" smtClean="0"/>
              <a:t>Streamlined interface for tagging</a:t>
            </a:r>
          </a:p>
          <a:p>
            <a:pPr lvl="1"/>
            <a:r>
              <a:rPr lang="en-US" dirty="0" smtClean="0"/>
              <a:t>Add while adding tasks by using “@”</a:t>
            </a:r>
          </a:p>
          <a:p>
            <a:pPr lvl="1"/>
            <a:r>
              <a:rPr lang="en-US" dirty="0" smtClean="0"/>
              <a:t>Auto-completes with list of available labels</a:t>
            </a:r>
          </a:p>
          <a:p>
            <a:pPr lvl="1"/>
            <a:endParaRPr lang="en-US" dirty="0"/>
          </a:p>
          <a:p>
            <a:r>
              <a:rPr lang="en-US" dirty="0" smtClean="0"/>
              <a:t>Searchable</a:t>
            </a:r>
          </a:p>
          <a:p>
            <a:pPr lvl="1"/>
            <a:r>
              <a:rPr lang="en-US" dirty="0" smtClean="0"/>
              <a:t>By date, priority, label</a:t>
            </a:r>
          </a:p>
          <a:p>
            <a:pPr lvl="1"/>
            <a:r>
              <a:rPr lang="en-US" i="1" dirty="0" smtClean="0"/>
              <a:t>Premium: </a:t>
            </a:r>
            <a:r>
              <a:rPr lang="en-US" dirty="0" smtClean="0"/>
              <a:t>text search on tasks and notes</a:t>
            </a:r>
            <a:endParaRPr lang="en-US" i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9720" y="152400"/>
            <a:ext cx="257047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– advanced adding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Apps apps and more apps!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, Android, web, desktop</a:t>
            </a:r>
          </a:p>
          <a:p>
            <a:r>
              <a:rPr lang="en-US" dirty="0" smtClean="0"/>
              <a:t>Syncing across apps</a:t>
            </a:r>
          </a:p>
          <a:p>
            <a:r>
              <a:rPr lang="en-US" dirty="0" smtClean="0"/>
              <a:t>Add tasks by email</a:t>
            </a:r>
          </a:p>
          <a:p>
            <a:pPr lvl="1"/>
            <a:r>
              <a:rPr lang="en-US" dirty="0" smtClean="0"/>
              <a:t>Dedicated email address for inbox or for each project </a:t>
            </a:r>
          </a:p>
          <a:p>
            <a:r>
              <a:rPr lang="en-US" dirty="0" smtClean="0"/>
              <a:t>Gmail integration!</a:t>
            </a:r>
          </a:p>
          <a:p>
            <a:pPr lvl="1"/>
            <a:r>
              <a:rPr lang="en-US" dirty="0" smtClean="0"/>
              <a:t>SOOO </a:t>
            </a:r>
            <a:r>
              <a:rPr lang="en-US" dirty="0" smtClean="0"/>
              <a:t>useful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3669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“One account. Many devices.”</a:t>
            </a:r>
          </a:p>
          <a:p>
            <a:pPr lvl="1"/>
            <a:r>
              <a:rPr lang="en-US" dirty="0"/>
              <a:t>Web client</a:t>
            </a:r>
          </a:p>
          <a:p>
            <a:pPr lvl="1"/>
            <a:r>
              <a:rPr lang="en-US" dirty="0"/>
              <a:t>Desktop client</a:t>
            </a:r>
          </a:p>
          <a:p>
            <a:pPr lvl="1"/>
            <a:r>
              <a:rPr lang="en-US" dirty="0"/>
              <a:t>Apps for smartphones, tablets</a:t>
            </a:r>
          </a:p>
          <a:p>
            <a:pPr lvl="1"/>
            <a:r>
              <a:rPr lang="en-US" dirty="0"/>
              <a:t>Unique email </a:t>
            </a:r>
            <a:r>
              <a:rPr lang="en-US" dirty="0" smtClean="0"/>
              <a:t>address</a:t>
            </a:r>
          </a:p>
          <a:p>
            <a:pPr lvl="2"/>
            <a:r>
              <a:rPr lang="en-US" dirty="0" smtClean="0"/>
              <a:t>@</a:t>
            </a:r>
            <a:r>
              <a:rPr lang="en-US" i="1" dirty="0" err="1" smtClean="0"/>
              <a:t>foldername</a:t>
            </a:r>
            <a:r>
              <a:rPr lang="en-US" dirty="0" smtClean="0"/>
              <a:t>, #</a:t>
            </a:r>
            <a:r>
              <a:rPr lang="en-US" i="1" dirty="0" smtClean="0"/>
              <a:t>tag</a:t>
            </a:r>
            <a:endParaRPr lang="en-US" i="1" dirty="0"/>
          </a:p>
          <a:p>
            <a:r>
              <a:rPr lang="en-US" dirty="0"/>
              <a:t>Get in the habit of clipping stuff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447800"/>
            <a:ext cx="384048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Notebooks and tags</a:t>
            </a:r>
          </a:p>
          <a:p>
            <a:r>
              <a:rPr lang="en-US" dirty="0"/>
              <a:t>Tag integration</a:t>
            </a:r>
          </a:p>
          <a:p>
            <a:pPr lvl="1"/>
            <a:r>
              <a:rPr lang="en-US" dirty="0"/>
              <a:t>(use the same tags in </a:t>
            </a:r>
            <a:r>
              <a:rPr lang="en-US" dirty="0" smtClean="0"/>
              <a:t>TD and </a:t>
            </a:r>
            <a:r>
              <a:rPr lang="en-US" dirty="0" err="1"/>
              <a:t>Evernote</a:t>
            </a:r>
            <a:r>
              <a:rPr lang="en-US" dirty="0"/>
              <a:t> for ease of cross-referencing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Send notes to TD as reminders</a:t>
            </a:r>
          </a:p>
          <a:p>
            <a:pPr lvl="1"/>
            <a:r>
              <a:rPr lang="en-US" dirty="0" smtClean="0"/>
              <a:t>Or use as notes within TD</a:t>
            </a:r>
            <a:endParaRPr lang="en-US" dirty="0"/>
          </a:p>
          <a:p>
            <a:r>
              <a:rPr lang="en-US" dirty="0"/>
              <a:t>Searches (text </a:t>
            </a:r>
            <a:r>
              <a:rPr lang="en-US" dirty="0" err="1"/>
              <a:t>recog</a:t>
            </a:r>
            <a:r>
              <a:rPr lang="en-US" dirty="0"/>
              <a:t>!)</a:t>
            </a:r>
          </a:p>
          <a:p>
            <a:pPr lvl="1"/>
            <a:r>
              <a:rPr lang="en-US" dirty="0"/>
              <a:t>“Students can demonstrate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Twedt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EricNet</a:t>
            </a:r>
            <a:r>
              <a:rPr lang="en-US" dirty="0"/>
              <a:t>”</a:t>
            </a:r>
          </a:p>
          <a:p>
            <a:r>
              <a:rPr lang="en-US" dirty="0"/>
              <a:t>Saved searches</a:t>
            </a:r>
          </a:p>
          <a:p>
            <a:pPr lvl="1"/>
            <a:r>
              <a:rPr lang="en-US" dirty="0"/>
              <a:t>Google integration!</a:t>
            </a:r>
          </a:p>
          <a:p>
            <a:r>
              <a:rPr lang="en-US" dirty="0"/>
              <a:t>Sharing</a:t>
            </a:r>
          </a:p>
          <a:p>
            <a:pPr lvl="1"/>
            <a:r>
              <a:rPr lang="en-US" dirty="0"/>
              <a:t>But mods require pro acct</a:t>
            </a:r>
          </a:p>
          <a:p>
            <a:r>
              <a:rPr lang="en-US" dirty="0"/>
              <a:t>Clean it out! (set </a:t>
            </a:r>
            <a:r>
              <a:rPr lang="en-US" dirty="0" smtClean="0"/>
              <a:t>a TD reminder</a:t>
            </a:r>
            <a:r>
              <a:rPr lang="en-US" dirty="0"/>
              <a:t>)</a:t>
            </a:r>
          </a:p>
        </p:txBody>
      </p:sp>
      <p:pic>
        <p:nvPicPr>
          <p:cNvPr id="2050" name="Picture 2" descr="Everno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18158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8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Singing the praises of Endnote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just say it’s awesome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Learning curve, but </a:t>
            </a:r>
            <a:r>
              <a:rPr lang="en-US" i="1" dirty="0"/>
              <a:t>well</a:t>
            </a:r>
            <a:r>
              <a:rPr lang="en-US" dirty="0"/>
              <a:t> worth the time investment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Return on investment is HUGE with time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Integration </a:t>
            </a:r>
            <a:r>
              <a:rPr lang="en-US" dirty="0"/>
              <a:t>with library </a:t>
            </a:r>
            <a:r>
              <a:rPr lang="en-US" dirty="0" smtClean="0"/>
              <a:t>resources/Google Scholar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221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Lots on the plate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1676400"/>
            <a:ext cx="3814763" cy="4114800"/>
          </a:xfrm>
        </p:spPr>
        <p:txBody>
          <a:bodyPr/>
          <a:lstStyle/>
          <a:p>
            <a:r>
              <a:rPr lang="en-US"/>
              <a:t>Grant narrative</a:t>
            </a:r>
          </a:p>
          <a:p>
            <a:pPr lvl="1"/>
            <a:r>
              <a:rPr lang="en-US"/>
              <a:t>Lit review</a:t>
            </a:r>
          </a:p>
          <a:p>
            <a:pPr lvl="1"/>
            <a:r>
              <a:rPr lang="en-US"/>
              <a:t>Motivation</a:t>
            </a:r>
          </a:p>
          <a:p>
            <a:pPr lvl="1"/>
            <a:r>
              <a:rPr lang="en-US"/>
              <a:t>hypotheses</a:t>
            </a:r>
          </a:p>
          <a:p>
            <a:r>
              <a:rPr lang="en-US"/>
              <a:t>IRB</a:t>
            </a:r>
          </a:p>
          <a:p>
            <a:r>
              <a:rPr lang="en-US"/>
              <a:t>Grant budget</a:t>
            </a:r>
          </a:p>
          <a:p>
            <a:pPr lvl="1"/>
            <a:r>
              <a:rPr lang="en-US"/>
              <a:t>Personnel?</a:t>
            </a:r>
          </a:p>
          <a:p>
            <a:pPr lvl="1"/>
            <a:r>
              <a:rPr lang="en-US"/>
              <a:t>Equipment?</a:t>
            </a:r>
          </a:p>
          <a:p>
            <a:r>
              <a:rPr lang="en-US"/>
              <a:t>Timeline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4438" y="1676400"/>
            <a:ext cx="3814762" cy="4114800"/>
          </a:xfrm>
        </p:spPr>
        <p:txBody>
          <a:bodyPr/>
          <a:lstStyle/>
          <a:p>
            <a:r>
              <a:rPr lang="en-US"/>
              <a:t>And the worst part: it all has to be one </a:t>
            </a:r>
            <a:r>
              <a:rPr lang="en-US" i="1"/>
              <a:t>coherent and consistent </a:t>
            </a:r>
            <a:r>
              <a:rPr lang="en-US"/>
              <a:t>whole that is:</a:t>
            </a:r>
          </a:p>
          <a:p>
            <a:pPr lvl="1"/>
            <a:r>
              <a:rPr lang="en-US"/>
              <a:t>Easy to read</a:t>
            </a:r>
          </a:p>
          <a:p>
            <a:pPr lvl="1"/>
            <a:r>
              <a:rPr lang="en-US"/>
              <a:t>Easy to understand</a:t>
            </a:r>
          </a:p>
          <a:p>
            <a:pPr lvl="1"/>
            <a:r>
              <a:rPr lang="en-US"/>
              <a:t>Forceful and urgent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does it do?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/>
              <a:t>Automatic citation/reference list</a:t>
            </a:r>
          </a:p>
          <a:p>
            <a:pPr lvl="1"/>
            <a:r>
              <a:rPr lang="en-US" sz="2400"/>
              <a:t>Alt-1, Alt-2</a:t>
            </a:r>
          </a:p>
          <a:p>
            <a:pPr lvl="1"/>
            <a:r>
              <a:rPr lang="en-US" sz="2400"/>
              <a:t>Right-click for edits to citation style (date only, etc)</a:t>
            </a:r>
          </a:p>
          <a:p>
            <a:r>
              <a:rPr lang="en-US" sz="2800"/>
              <a:t>Formatted a la your favorite ref style</a:t>
            </a:r>
          </a:p>
          <a:p>
            <a:r>
              <a:rPr lang="en-US" sz="2800"/>
              <a:t>KEEPS TRACK </a:t>
            </a:r>
            <a:r>
              <a:rPr lang="en-US" sz="2800" b="1" i="1" u="sng"/>
              <a:t>FOR YOU</a:t>
            </a:r>
          </a:p>
          <a:p>
            <a:pPr lvl="1"/>
            <a:r>
              <a:rPr lang="en-US" sz="2400"/>
              <a:t>To et al, or not to et al; that is the question</a:t>
            </a:r>
          </a:p>
          <a:p>
            <a:pPr lvl="1"/>
            <a:r>
              <a:rPr lang="en-US" sz="2400"/>
              <a:t>Any remaining citations in document?</a:t>
            </a:r>
          </a:p>
          <a:p>
            <a:pPr lvl="1"/>
            <a:r>
              <a:rPr lang="en-US" sz="2400"/>
              <a:t>(don’t forget to hit “format bibliography” after changes)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1"/>
            <a:ext cx="2514600" cy="17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64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that’s not all!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Manage figure/table captions</a:t>
            </a:r>
          </a:p>
          <a:p>
            <a:r>
              <a:rPr lang="en-US"/>
              <a:t>Enter your image files (jpg, bmp, gif, etc) in the reference library to insert in document</a:t>
            </a:r>
          </a:p>
          <a:p>
            <a:pPr lvl="1"/>
            <a:r>
              <a:rPr lang="en-US"/>
              <a:t>Keeps track of order of occurrence</a:t>
            </a:r>
          </a:p>
          <a:p>
            <a:pPr lvl="1"/>
            <a:r>
              <a:rPr lang="en-US"/>
              <a:t>Also helps with repeated references to the same figure/table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19600"/>
            <a:ext cx="261461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13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Head hurt yet?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Take these tips slowly</a:t>
            </a:r>
          </a:p>
          <a:p>
            <a:pPr lvl="1"/>
            <a:r>
              <a:rPr lang="en-US" sz="2400" dirty="0"/>
              <a:t>When in doubt, Consult the Geeks</a:t>
            </a:r>
          </a:p>
          <a:p>
            <a:r>
              <a:rPr lang="en-US" sz="2800" dirty="0"/>
              <a:t>Highly recommend </a:t>
            </a:r>
            <a:r>
              <a:rPr lang="en-US" sz="2800" dirty="0" smtClean="0"/>
              <a:t>TD first</a:t>
            </a:r>
            <a:endParaRPr lang="en-US" sz="2800" dirty="0"/>
          </a:p>
          <a:p>
            <a:pPr lvl="1"/>
            <a:r>
              <a:rPr lang="en-US" sz="2400" dirty="0"/>
              <a:t>The sooner you get started the sooner you can reap the </a:t>
            </a:r>
            <a:r>
              <a:rPr lang="en-US" sz="2400" dirty="0" smtClean="0"/>
              <a:t>benefits</a:t>
            </a:r>
          </a:p>
          <a:p>
            <a:r>
              <a:rPr lang="en-US" dirty="0" smtClean="0"/>
              <a:t>P.S:</a:t>
            </a:r>
          </a:p>
          <a:p>
            <a:pPr lvl="1"/>
            <a:r>
              <a:rPr lang="en-US" dirty="0" err="1" smtClean="0"/>
              <a:t>EyeDefender</a:t>
            </a:r>
            <a:endParaRPr lang="en-US" sz="2400" dirty="0"/>
          </a:p>
          <a:p>
            <a:r>
              <a:rPr lang="en-US" sz="2800" dirty="0"/>
              <a:t>Make a short-term goal each week to use one of these tips a lot</a:t>
            </a:r>
          </a:p>
          <a:p>
            <a:pPr lvl="1"/>
            <a:r>
              <a:rPr lang="en-US" sz="2400" dirty="0"/>
              <a:t>It counts as a ‘writing goal’!</a:t>
            </a:r>
          </a:p>
          <a:p>
            <a:pPr lvl="1"/>
            <a:r>
              <a:rPr lang="en-US" sz="2400" dirty="0"/>
              <a:t>By this time next year, you’ll be a power-user!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Some meta-goals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Ease of reading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Reduce the “cognitive load” on the </a:t>
            </a:r>
            <a:r>
              <a:rPr lang="en-US" dirty="0" smtClean="0"/>
              <a:t>reader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2133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00200" y="2439412"/>
            <a:ext cx="6188075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Define terms before you use them</a:t>
            </a:r>
          </a:p>
          <a:p>
            <a:pPr>
              <a:buFontTx/>
              <a:buChar char="-"/>
            </a:pPr>
            <a:r>
              <a:rPr lang="en-US" sz="2400" dirty="0"/>
              <a:t>Cut down on abbreviations</a:t>
            </a:r>
          </a:p>
          <a:p>
            <a:pPr>
              <a:buFontTx/>
              <a:buChar char="-"/>
            </a:pPr>
            <a:r>
              <a:rPr lang="en-US" sz="2400" dirty="0"/>
              <a:t>Avoid exquisitely grammatical </a:t>
            </a:r>
            <a:r>
              <a:rPr lang="en-US" sz="2400" dirty="0" smtClean="0"/>
              <a:t>sentences</a:t>
            </a:r>
          </a:p>
          <a:p>
            <a:pPr lvl="1">
              <a:buFontTx/>
              <a:buChar char="-"/>
            </a:pPr>
            <a:r>
              <a:rPr lang="en-US" sz="2400" dirty="0" smtClean="0"/>
              <a:t>“In addition, the paucity of practitioners fluent in other languages makes testing in the ethnic language even more difficult, and may delay services if assessment must wait until a qualified translator is available.”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352871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“It is difficult to test in languages other than English because there are few speakers qualified to give the tests. This may lead to delays in the administration of services.”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Some meta-goals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/>
              <a:t>Ease of reading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Reduce the “cognitive load” on the reader</a:t>
            </a:r>
          </a:p>
          <a:p>
            <a:pPr>
              <a:lnSpc>
                <a:spcPct val="90000"/>
              </a:lnSpc>
            </a:pPr>
            <a:r>
              <a:rPr lang="en-US" dirty="0"/>
              <a:t>Ease of understanding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consistent in the use of terminology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parallel constructions as much as </a:t>
            </a:r>
            <a:r>
              <a:rPr lang="en-US" dirty="0" smtClean="0"/>
              <a:t>possible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2133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3657600"/>
            <a:ext cx="618807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BAD:</a:t>
            </a:r>
          </a:p>
          <a:p>
            <a:pPr lvl="1"/>
            <a:r>
              <a:rPr lang="en-US" sz="2000" dirty="0"/>
              <a:t>In experiment 1,we will use a between-subjects design. A within-subjects design will be used for Experiment 2.</a:t>
            </a:r>
          </a:p>
          <a:p>
            <a:pPr>
              <a:buFontTx/>
              <a:buChar char="-"/>
            </a:pPr>
            <a:r>
              <a:rPr lang="en-US" sz="2000" dirty="0"/>
              <a:t>GOOD:</a:t>
            </a:r>
          </a:p>
          <a:p>
            <a:pPr lvl="1">
              <a:buFontTx/>
              <a:buChar char="-"/>
            </a:pPr>
            <a:r>
              <a:rPr lang="en-US" sz="2000" dirty="0"/>
              <a:t>In experiment </a:t>
            </a:r>
            <a:r>
              <a:rPr lang="en-US" sz="2000" dirty="0" smtClean="0"/>
              <a:t>1, </a:t>
            </a:r>
            <a:r>
              <a:rPr lang="en-US" sz="2000" dirty="0"/>
              <a:t>we will use a between-subjects design. In experiment 2, we will use a within-subjects design.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Some meta-goals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/>
              <a:t>Ease of reading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Reduce the “cognitive load” on the reader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Ease of understanding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Be consistent in the use of terminology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Use parallel constructions as much as possible</a:t>
            </a:r>
          </a:p>
          <a:p>
            <a:pPr>
              <a:lnSpc>
                <a:spcPct val="90000"/>
              </a:lnSpc>
            </a:pPr>
            <a:r>
              <a:rPr lang="en-US" dirty="0"/>
              <a:t>Forcefulness and urgency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active </a:t>
            </a:r>
            <a:r>
              <a:rPr lang="en-US" dirty="0" smtClean="0"/>
              <a:t>constructions (per your discipline)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as much evidence as possible for any assertion of fact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2133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0" y="4495800"/>
            <a:ext cx="6188075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BAD:</a:t>
            </a:r>
          </a:p>
          <a:p>
            <a:pPr lvl="1"/>
            <a:r>
              <a:rPr lang="en-US" sz="2000" dirty="0" err="1" smtClean="0"/>
              <a:t>Multispeaker</a:t>
            </a:r>
            <a:r>
              <a:rPr lang="en-US" sz="2000" dirty="0" smtClean="0"/>
              <a:t> babble will be heard by participants, because it has been shown to be superior to other types of noise.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GOOD:</a:t>
            </a:r>
          </a:p>
          <a:p>
            <a:pPr lvl="1">
              <a:buFontTx/>
              <a:buChar char="-"/>
            </a:pPr>
            <a:r>
              <a:rPr lang="en-US" sz="2000" dirty="0" smtClean="0"/>
              <a:t> Participants will hear </a:t>
            </a:r>
            <a:r>
              <a:rPr lang="en-US" sz="2000" dirty="0" err="1" smtClean="0"/>
              <a:t>multispeaker</a:t>
            </a:r>
            <a:r>
              <a:rPr lang="en-US" sz="2000" dirty="0" smtClean="0"/>
              <a:t> babble because it is superior to other types of noise (</a:t>
            </a:r>
            <a:r>
              <a:rPr lang="en-US" sz="2000" dirty="0" err="1" smtClean="0"/>
              <a:t>Schnozz</a:t>
            </a:r>
            <a:r>
              <a:rPr lang="en-US" sz="2000" dirty="0" smtClean="0"/>
              <a:t> &amp; Pumpernickel, 2010).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Organized to be the best!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19200"/>
            <a:ext cx="46482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Make appointments with yourself and keep them!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Commit to a designated time and place for writing for a period of time</a:t>
            </a:r>
          </a:p>
          <a:p>
            <a:pPr lvl="2">
              <a:lnSpc>
                <a:spcPct val="90000"/>
              </a:lnSpc>
            </a:pPr>
            <a:r>
              <a:rPr lang="en-US" sz="2000" i="1" dirty="0"/>
              <a:t>“Writing your dissertation in 15 minutes a day</a:t>
            </a:r>
            <a:r>
              <a:rPr lang="en-US" sz="2000" i="1" dirty="0" smtClean="0"/>
              <a:t>”</a:t>
            </a:r>
          </a:p>
          <a:p>
            <a:pPr lvl="2">
              <a:lnSpc>
                <a:spcPct val="90000"/>
              </a:lnSpc>
            </a:pPr>
            <a:r>
              <a:rPr lang="en-US" sz="2000" i="1" dirty="0" smtClean="0"/>
              <a:t>“How to write a lot”</a:t>
            </a: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800" dirty="0"/>
              <a:t>write short-term and long-term goals for the grant project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Feel good about yourself if you meet them, don’t beat yourself up if you don’t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Become one with your computer..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16002" r="16002"/>
          <a:stretch>
            <a:fillRect/>
          </a:stretch>
        </p:blipFill>
        <p:spPr bwMode="auto">
          <a:xfrm>
            <a:off x="381000" y="1600200"/>
            <a:ext cx="29543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n-US" dirty="0"/>
              <a:t>Resistance is futile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6172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Your computer is </a:t>
            </a:r>
            <a:r>
              <a:rPr lang="en-US" sz="2400" i="1" u="sng" dirty="0"/>
              <a:t>not</a:t>
            </a:r>
            <a:r>
              <a:rPr lang="en-US" sz="2400" dirty="0"/>
              <a:t> the receptacle of your brilliance</a:t>
            </a:r>
          </a:p>
          <a:p>
            <a:pPr lvl="1"/>
            <a:r>
              <a:rPr lang="en-US" sz="2000" dirty="0"/>
              <a:t>Consider it an </a:t>
            </a:r>
            <a:r>
              <a:rPr lang="en-US" sz="2000" i="1" dirty="0"/>
              <a:t>active </a:t>
            </a:r>
            <a:r>
              <a:rPr lang="en-US" sz="2000" i="1" dirty="0" smtClean="0"/>
              <a:t>partner</a:t>
            </a:r>
            <a:r>
              <a:rPr lang="en-US" sz="2000" dirty="0" smtClean="0"/>
              <a:t>; </a:t>
            </a:r>
            <a:r>
              <a:rPr lang="en-US" sz="2000" dirty="0"/>
              <a:t>a virtual extension of your </a:t>
            </a:r>
            <a:r>
              <a:rPr lang="en-US" sz="2000" dirty="0" smtClean="0"/>
              <a:t>brain (VEB)</a:t>
            </a:r>
          </a:p>
          <a:p>
            <a:pPr lvl="1"/>
            <a:r>
              <a:rPr lang="en-US" sz="2000" dirty="0" smtClean="0"/>
              <a:t>To the extent possible: off-load information!</a:t>
            </a:r>
          </a:p>
          <a:p>
            <a:pPr lvl="2"/>
            <a:r>
              <a:rPr lang="en-US" sz="1800" dirty="0" smtClean="0"/>
              <a:t>Your  brain = storage of *</a:t>
            </a:r>
            <a:r>
              <a:rPr lang="en-US" sz="1800" dirty="0" err="1" smtClean="0"/>
              <a:t>ptr</a:t>
            </a:r>
            <a:endParaRPr lang="en-US" sz="1800" dirty="0" smtClean="0"/>
          </a:p>
          <a:p>
            <a:r>
              <a:rPr lang="en-US" sz="2400" dirty="0" smtClean="0"/>
              <a:t>The internet/ “Cloud”</a:t>
            </a:r>
          </a:p>
          <a:p>
            <a:pPr lvl="1"/>
            <a:r>
              <a:rPr lang="en-US" sz="2000" dirty="0" smtClean="0"/>
              <a:t>With mobile computing, the VEB is with you wherever you go</a:t>
            </a:r>
          </a:p>
          <a:p>
            <a:pPr lvl="1"/>
            <a:r>
              <a:rPr lang="en-US" sz="2000" dirty="0" smtClean="0"/>
              <a:t>Just a matter of interface. Should be:</a:t>
            </a:r>
          </a:p>
          <a:p>
            <a:pPr lvl="2"/>
            <a:r>
              <a:rPr lang="en-US" sz="1800" dirty="0" smtClean="0"/>
              <a:t>Convenient, organized, easy-to-use</a:t>
            </a:r>
          </a:p>
          <a:p>
            <a:r>
              <a:rPr lang="en-US" sz="2400" dirty="0" smtClean="0"/>
              <a:t>Doesn’t have to be expensive!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necessary!</a:t>
            </a:r>
          </a:p>
          <a:p>
            <a:r>
              <a:rPr lang="en-US" sz="2400" dirty="0" smtClean="0"/>
              <a:t>An ounce of computing trickery is worth a pound of time.</a:t>
            </a:r>
          </a:p>
          <a:p>
            <a:pPr lvl="1"/>
            <a:endParaRPr 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752600"/>
            <a:ext cx="2209800" cy="220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669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Starting simple..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41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Browser Extensions galore!</a:t>
            </a:r>
          </a:p>
          <a:p>
            <a:pPr lvl="1"/>
            <a:r>
              <a:rPr lang="en-US" dirty="0" err="1" smtClean="0"/>
              <a:t>LeechBlock</a:t>
            </a:r>
            <a:r>
              <a:rPr lang="en-US" dirty="0" smtClean="0"/>
              <a:t>, Chrome Nanny</a:t>
            </a:r>
          </a:p>
          <a:p>
            <a:pPr lvl="2"/>
            <a:r>
              <a:rPr lang="en-US" dirty="0" smtClean="0"/>
              <a:t>(you know you should!)</a:t>
            </a:r>
          </a:p>
          <a:p>
            <a:pPr lvl="1"/>
            <a:r>
              <a:rPr lang="en-US" dirty="0" err="1" smtClean="0"/>
              <a:t>Adblock</a:t>
            </a:r>
            <a:r>
              <a:rPr lang="en-US" dirty="0" smtClean="0"/>
              <a:t>, </a:t>
            </a:r>
            <a:r>
              <a:rPr lang="en-US" dirty="0" err="1" smtClean="0"/>
              <a:t>DoNotTrack</a:t>
            </a:r>
            <a:r>
              <a:rPr lang="en-US" dirty="0" smtClean="0"/>
              <a:t>, </a:t>
            </a:r>
            <a:r>
              <a:rPr lang="en-US" dirty="0" err="1" smtClean="0"/>
              <a:t>Lastpass</a:t>
            </a:r>
            <a:endParaRPr lang="en-US" dirty="0" smtClean="0"/>
          </a:p>
          <a:p>
            <a:r>
              <a:rPr lang="en-US" dirty="0" smtClean="0"/>
              <a:t>Pure unadulterated awesomeness </a:t>
            </a:r>
          </a:p>
          <a:p>
            <a:pPr lvl="1"/>
            <a:r>
              <a:rPr lang="en-US" dirty="0" err="1" smtClean="0"/>
              <a:t>Dropbox</a:t>
            </a:r>
            <a:r>
              <a:rPr lang="en-US" dirty="0" smtClean="0"/>
              <a:t> (duh!)/</a:t>
            </a:r>
            <a:r>
              <a:rPr lang="en-US" dirty="0" err="1" smtClean="0"/>
              <a:t>Box.com</a:t>
            </a:r>
            <a:endParaRPr lang="en-US" dirty="0" smtClean="0"/>
          </a:p>
          <a:p>
            <a:pPr lvl="1"/>
            <a:r>
              <a:rPr lang="en-US" dirty="0" smtClean="0"/>
              <a:t>Pocket (formerly </a:t>
            </a:r>
            <a:r>
              <a:rPr lang="en-US" dirty="0" err="1" smtClean="0"/>
              <a:t>ReadItLater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App Launchers</a:t>
            </a:r>
          </a:p>
          <a:p>
            <a:pPr lvl="1"/>
            <a:r>
              <a:rPr lang="en-US" dirty="0" err="1" smtClean="0"/>
              <a:t>Launchy</a:t>
            </a:r>
            <a:r>
              <a:rPr lang="en-US" dirty="0" smtClean="0"/>
              <a:t> (Windows)</a:t>
            </a:r>
          </a:p>
          <a:p>
            <a:pPr lvl="1"/>
            <a:r>
              <a:rPr lang="en-US" dirty="0" err="1" smtClean="0"/>
              <a:t>Cmd</a:t>
            </a:r>
            <a:r>
              <a:rPr lang="en-US" dirty="0" smtClean="0"/>
              <a:t>-Space (Mac)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26398"/>
          <a:stretch>
            <a:fillRect/>
          </a:stretch>
        </p:blipFill>
        <p:spPr bwMode="auto">
          <a:xfrm>
            <a:off x="4724400" y="1676400"/>
            <a:ext cx="40720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06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Buh</a:t>
            </a:r>
            <a:r>
              <a:rPr lang="en-US" dirty="0" smtClean="0"/>
              <a:t>-Bye Mouse!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OS keyboard shortcuts</a:t>
            </a:r>
          </a:p>
          <a:p>
            <a:pPr lvl="1"/>
            <a:r>
              <a:rPr lang="en-US" dirty="0" smtClean="0"/>
              <a:t>Help-&gt;Keyboard shortcuts</a:t>
            </a:r>
          </a:p>
          <a:p>
            <a:pPr lvl="1"/>
            <a:r>
              <a:rPr lang="en-US" i="1" dirty="0" smtClean="0"/>
              <a:t>Mac: System </a:t>
            </a:r>
            <a:r>
              <a:rPr lang="en-US" i="1" dirty="0" err="1" smtClean="0"/>
              <a:t>Prefs</a:t>
            </a:r>
            <a:r>
              <a:rPr lang="en-US" i="1" dirty="0" smtClean="0"/>
              <a:t>-Keyboard (“change to all controls”)</a:t>
            </a:r>
          </a:p>
          <a:p>
            <a:r>
              <a:rPr lang="en-US" dirty="0" smtClean="0"/>
              <a:t>Alt</a:t>
            </a:r>
            <a:r>
              <a:rPr lang="en-US" dirty="0"/>
              <a:t>-tab/</a:t>
            </a:r>
            <a:r>
              <a:rPr lang="en-US" i="1" dirty="0" err="1"/>
              <a:t>Cmd</a:t>
            </a:r>
            <a:r>
              <a:rPr lang="en-US" i="1" dirty="0"/>
              <a:t>-tab</a:t>
            </a:r>
          </a:p>
          <a:p>
            <a:pPr lvl="1"/>
            <a:r>
              <a:rPr lang="en-US" dirty="0"/>
              <a:t>Win: Ctrl-Tab/Ctrl-F6</a:t>
            </a:r>
          </a:p>
          <a:p>
            <a:pPr lvl="1"/>
            <a:r>
              <a:rPr lang="en-US" i="1" dirty="0"/>
              <a:t>Mac: Alt-~/</a:t>
            </a:r>
            <a:r>
              <a:rPr lang="en-US" i="1" dirty="0" err="1"/>
              <a:t>Cmd</a:t>
            </a:r>
            <a:r>
              <a:rPr lang="en-US" i="1" dirty="0"/>
              <a:t>-~</a:t>
            </a:r>
          </a:p>
          <a:p>
            <a:r>
              <a:rPr lang="en-US" dirty="0"/>
              <a:t>Good-bye, Mouse! </a:t>
            </a:r>
          </a:p>
          <a:p>
            <a:pPr lvl="1"/>
            <a:r>
              <a:rPr lang="en-US" dirty="0"/>
              <a:t>5 sec/</a:t>
            </a:r>
            <a:r>
              <a:rPr lang="en-US" dirty="0" err="1"/>
              <a:t>fxn</a:t>
            </a:r>
            <a:r>
              <a:rPr lang="en-US" dirty="0"/>
              <a:t> (conservative estimate)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fxns</a:t>
            </a:r>
            <a:r>
              <a:rPr lang="en-US" dirty="0"/>
              <a:t>/day (</a:t>
            </a:r>
            <a:r>
              <a:rPr lang="en-US" dirty="0" err="1"/>
              <a:t>consrv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260 days/</a:t>
            </a:r>
            <a:r>
              <a:rPr lang="en-US" dirty="0" err="1"/>
              <a:t>yr</a:t>
            </a:r>
            <a:r>
              <a:rPr lang="en-US" dirty="0"/>
              <a:t> (</a:t>
            </a:r>
            <a:r>
              <a:rPr lang="en-US" dirty="0" err="1"/>
              <a:t>consrv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36.11 </a:t>
            </a:r>
            <a:r>
              <a:rPr lang="en-US" dirty="0" err="1"/>
              <a:t>hrs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!!!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793" r="57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36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2915</TotalTime>
  <Words>1556</Words>
  <Application>Microsoft Macintosh PowerPoint</Application>
  <PresentationFormat>On-screen Show (4:3)</PresentationFormat>
  <Paragraphs>269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Breeze</vt:lpstr>
      <vt:lpstr>How to preserve your sanity while writing a grant application</vt:lpstr>
      <vt:lpstr>Lots on the plate</vt:lpstr>
      <vt:lpstr>Some meta-goals</vt:lpstr>
      <vt:lpstr>Some meta-goals</vt:lpstr>
      <vt:lpstr>Some meta-goals</vt:lpstr>
      <vt:lpstr>Organized to be the best!</vt:lpstr>
      <vt:lpstr>Resistance is futile</vt:lpstr>
      <vt:lpstr>Starting simple.. </vt:lpstr>
      <vt:lpstr>Buh-Bye Mouse!</vt:lpstr>
      <vt:lpstr>Gmail Tricks</vt:lpstr>
      <vt:lpstr>Keyboard shortcuts in MS Word</vt:lpstr>
      <vt:lpstr>Beyond Shortcuts: Making your word processor work for you</vt:lpstr>
      <vt:lpstr>Love that Document Map!</vt:lpstr>
      <vt:lpstr>The Grand Triumvirate of Organization Apps</vt:lpstr>
      <vt:lpstr>PowerPoint Presentation</vt:lpstr>
      <vt:lpstr>TD – Projects and labels (and notes, oh my!)</vt:lpstr>
      <vt:lpstr>TD – advanced adding</vt:lpstr>
      <vt:lpstr>PowerPoint Presentation</vt:lpstr>
      <vt:lpstr>Singing the praises of Endnote</vt:lpstr>
      <vt:lpstr>What does it do?</vt:lpstr>
      <vt:lpstr>And that’s not all!</vt:lpstr>
      <vt:lpstr>Head hurt yet?</vt:lpstr>
    </vt:vector>
  </TitlesOfParts>
  <Manager/>
  <Company>CSU, Fresno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preserve your sanity while writing a grant application</dc:title>
  <dc:subject/>
  <dc:creator>Lorin Lachs, Ph.D.</dc:creator>
  <cp:keywords/>
  <dc:description/>
  <cp:lastModifiedBy>Lorin Lachs</cp:lastModifiedBy>
  <cp:revision>50</cp:revision>
  <cp:lastPrinted>2014-01-02T18:51:44Z</cp:lastPrinted>
  <dcterms:created xsi:type="dcterms:W3CDTF">2008-05-30T18:22:33Z</dcterms:created>
  <dcterms:modified xsi:type="dcterms:W3CDTF">2014-01-02T22:15:16Z</dcterms:modified>
  <cp:category/>
</cp:coreProperties>
</file>