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94660"/>
  </p:normalViewPr>
  <p:slideViewPr>
    <p:cSldViewPr snapToGrid="0">
      <p:cViewPr varScale="1">
        <p:scale>
          <a:sx n="67" d="100"/>
          <a:sy n="67" d="100"/>
        </p:scale>
        <p:origin x="963"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1C7ACD-8B52-4989-83F3-9B243DB773F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206424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7ACD-8B52-4989-83F3-9B243DB773F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104090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7ACD-8B52-4989-83F3-9B243DB773F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41180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7ACD-8B52-4989-83F3-9B243DB773F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182628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tint val="82000"/>
                  </a:schemeClr>
                </a:solidFill>
              </a:defRPr>
            </a:lvl1pPr>
            <a:lvl2pPr marL="640080" indent="0">
              <a:buNone/>
              <a:defRPr sz="2800">
                <a:solidFill>
                  <a:schemeClr val="tx1">
                    <a:tint val="82000"/>
                  </a:schemeClr>
                </a:solidFill>
              </a:defRPr>
            </a:lvl2pPr>
            <a:lvl3pPr marL="1280160" indent="0">
              <a:buNone/>
              <a:defRPr sz="2520">
                <a:solidFill>
                  <a:schemeClr val="tx1">
                    <a:tint val="82000"/>
                  </a:schemeClr>
                </a:solidFill>
              </a:defRPr>
            </a:lvl3pPr>
            <a:lvl4pPr marL="1920240" indent="0">
              <a:buNone/>
              <a:defRPr sz="2240">
                <a:solidFill>
                  <a:schemeClr val="tx1">
                    <a:tint val="82000"/>
                  </a:schemeClr>
                </a:solidFill>
              </a:defRPr>
            </a:lvl4pPr>
            <a:lvl5pPr marL="2560320" indent="0">
              <a:buNone/>
              <a:defRPr sz="2240">
                <a:solidFill>
                  <a:schemeClr val="tx1">
                    <a:tint val="82000"/>
                  </a:schemeClr>
                </a:solidFill>
              </a:defRPr>
            </a:lvl5pPr>
            <a:lvl6pPr marL="3200400" indent="0">
              <a:buNone/>
              <a:defRPr sz="2240">
                <a:solidFill>
                  <a:schemeClr val="tx1">
                    <a:tint val="82000"/>
                  </a:schemeClr>
                </a:solidFill>
              </a:defRPr>
            </a:lvl6pPr>
            <a:lvl7pPr marL="3840480" indent="0">
              <a:buNone/>
              <a:defRPr sz="2240">
                <a:solidFill>
                  <a:schemeClr val="tx1">
                    <a:tint val="82000"/>
                  </a:schemeClr>
                </a:solidFill>
              </a:defRPr>
            </a:lvl7pPr>
            <a:lvl8pPr marL="4480560" indent="0">
              <a:buNone/>
              <a:defRPr sz="2240">
                <a:solidFill>
                  <a:schemeClr val="tx1">
                    <a:tint val="82000"/>
                  </a:schemeClr>
                </a:solidFill>
              </a:defRPr>
            </a:lvl8pPr>
            <a:lvl9pPr marL="5120640" indent="0">
              <a:buNone/>
              <a:defRPr sz="224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7ACD-8B52-4989-83F3-9B243DB773F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257503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1C7ACD-8B52-4989-83F3-9B243DB773F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4219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C7ACD-8B52-4989-83F3-9B243DB773F9}"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374121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1C7ACD-8B52-4989-83F3-9B243DB773F9}"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122377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C7ACD-8B52-4989-83F3-9B243DB773F9}"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100131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D1C7ACD-8B52-4989-83F3-9B243DB773F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141459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D1C7ACD-8B52-4989-83F3-9B243DB773F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8704-D6AD-472F-B382-94B39C020034}" type="slidenum">
              <a:rPr lang="en-US" smtClean="0"/>
              <a:t>‹#›</a:t>
            </a:fld>
            <a:endParaRPr lang="en-US"/>
          </a:p>
        </p:txBody>
      </p:sp>
    </p:spTree>
    <p:extLst>
      <p:ext uri="{BB962C8B-B14F-4D97-AF65-F5344CB8AC3E}">
        <p14:creationId xmlns:p14="http://schemas.microsoft.com/office/powerpoint/2010/main" val="284026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82000"/>
                  </a:schemeClr>
                </a:solidFill>
              </a:defRPr>
            </a:lvl1pPr>
          </a:lstStyle>
          <a:p>
            <a:fld id="{FD1C7ACD-8B52-4989-83F3-9B243DB773F9}" type="datetimeFigureOut">
              <a:rPr lang="en-US" smtClean="0"/>
              <a:t>3/21/2025</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82000"/>
                  </a:schemeClr>
                </a:solidFill>
              </a:defRPr>
            </a:lvl1pPr>
          </a:lstStyle>
          <a:p>
            <a:fld id="{F7708704-D6AD-472F-B382-94B39C020034}" type="slidenum">
              <a:rPr lang="en-US" smtClean="0"/>
              <a:t>‹#›</a:t>
            </a:fld>
            <a:endParaRPr lang="en-US"/>
          </a:p>
        </p:txBody>
      </p:sp>
    </p:spTree>
    <p:extLst>
      <p:ext uri="{BB962C8B-B14F-4D97-AF65-F5344CB8AC3E}">
        <p14:creationId xmlns:p14="http://schemas.microsoft.com/office/powerpoint/2010/main" val="628723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61598F45-455E-34ED-DEF0-B25CAC158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92" y="247400"/>
            <a:ext cx="1966481" cy="1665688"/>
          </a:xfrm>
          <a:prstGeom prst="rect">
            <a:avLst/>
          </a:prstGeom>
          <a:noFill/>
          <a:ln>
            <a:noFill/>
          </a:ln>
        </p:spPr>
      </p:pic>
      <p:sp>
        <p:nvSpPr>
          <p:cNvPr id="18" name="Text Box 16"/>
          <p:cNvSpPr txBox="1">
            <a:spLocks noChangeArrowheads="1"/>
          </p:cNvSpPr>
          <p:nvPr/>
        </p:nvSpPr>
        <p:spPr bwMode="auto">
          <a:xfrm>
            <a:off x="4144096" y="1232266"/>
            <a:ext cx="4513396" cy="523220"/>
          </a:xfrm>
          <a:prstGeom prst="rect">
            <a:avLst/>
          </a:prstGeom>
          <a:solidFill>
            <a:schemeClr val="bg1"/>
          </a:solidFill>
          <a:ln w="31750">
            <a:solidFill>
              <a:srgbClr val="0000FF"/>
            </a:solidFill>
            <a:miter lim="800000"/>
            <a:headEnd/>
            <a:tailEnd/>
          </a:ln>
          <a:effectLst>
            <a:outerShdw dist="71842" dir="2700000" algn="ctr" rotWithShape="0">
              <a:schemeClr val="bg2"/>
            </a:outerShdw>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2800" dirty="0">
                <a:latin typeface="+mj-lt"/>
              </a:rPr>
              <a:t>Steve Harness, CSU Fresno</a:t>
            </a:r>
          </a:p>
        </p:txBody>
      </p:sp>
      <p:sp>
        <p:nvSpPr>
          <p:cNvPr id="19" name="Text Box 26"/>
          <p:cNvSpPr txBox="1">
            <a:spLocks noChangeArrowheads="1"/>
          </p:cNvSpPr>
          <p:nvPr/>
        </p:nvSpPr>
        <p:spPr bwMode="auto">
          <a:xfrm>
            <a:off x="2510770" y="2112126"/>
            <a:ext cx="7760701" cy="523220"/>
          </a:xfrm>
          <a:prstGeom prst="rect">
            <a:avLst/>
          </a:prstGeom>
          <a:noFill/>
          <a:ln>
            <a:noFill/>
          </a:ln>
          <a:effectLst>
            <a:outerShdw dist="35921" dir="2700000" algn="ctr" rotWithShape="0">
              <a:schemeClr val="bg2"/>
            </a:outerShdw>
            <a:softEdge rad="596900"/>
          </a:effectLst>
        </p:spPr>
        <p:txBody>
          <a:bodyPr wrap="squar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t> </a:t>
            </a:r>
            <a:r>
              <a:rPr lang="en-US" altLang="en-US" sz="2800" b="1" dirty="0">
                <a:solidFill>
                  <a:srgbClr val="FF0000"/>
                </a:solidFill>
                <a:latin typeface="Arial" panose="020B0604020202020204" pitchFamily="34" charset="0"/>
                <a:cs typeface="Arial" panose="020B0604020202020204" pitchFamily="34" charset="0"/>
              </a:rPr>
              <a:t>NASA Moon Rocks and Meteorite Samples</a:t>
            </a:r>
          </a:p>
        </p:txBody>
      </p:sp>
      <p:sp>
        <p:nvSpPr>
          <p:cNvPr id="21" name="Rectangle 2"/>
          <p:cNvSpPr>
            <a:spLocks noChangeArrowheads="1"/>
          </p:cNvSpPr>
          <p:nvPr/>
        </p:nvSpPr>
        <p:spPr bwMode="auto">
          <a:xfrm>
            <a:off x="3513721" y="8514436"/>
            <a:ext cx="5774146" cy="870808"/>
          </a:xfrm>
          <a:prstGeom prst="rect">
            <a:avLst/>
          </a:prstGeom>
          <a:solidFill>
            <a:schemeClr val="bg1">
              <a:lumMod val="95000"/>
            </a:schemeClr>
          </a:solidFill>
          <a:ln>
            <a:noFill/>
          </a:ln>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spcBef>
                <a:spcPct val="0"/>
              </a:spcBef>
              <a:buFontTx/>
              <a:buNone/>
            </a:pPr>
            <a:r>
              <a:rPr lang="en-US" altLang="en-US" sz="2000" dirty="0">
                <a:solidFill>
                  <a:srgbClr val="0000FF"/>
                </a:solidFill>
                <a:latin typeface="Comic Sans MS" panose="030F0702030302020204" pitchFamily="66" charset="0"/>
              </a:rPr>
              <a:t>3:00-4:00 p.m., Friday, March 28</a:t>
            </a:r>
            <a:r>
              <a:rPr lang="en-US" altLang="en-US" sz="2000" baseline="30000" dirty="0">
                <a:solidFill>
                  <a:srgbClr val="0000FF"/>
                </a:solidFill>
                <a:latin typeface="Comic Sans MS" panose="030F0702030302020204" pitchFamily="66" charset="0"/>
              </a:rPr>
              <a:t>th</a:t>
            </a:r>
            <a:r>
              <a:rPr lang="en-US" altLang="en-US" sz="2000" dirty="0">
                <a:solidFill>
                  <a:srgbClr val="0000FF"/>
                </a:solidFill>
                <a:latin typeface="Comic Sans MS" panose="030F0702030302020204" pitchFamily="66" charset="0"/>
              </a:rPr>
              <a:t>, 2025      </a:t>
            </a:r>
            <a:br>
              <a:rPr lang="en-US" altLang="en-US" sz="2000" dirty="0">
                <a:solidFill>
                  <a:srgbClr val="0000FF"/>
                </a:solidFill>
                <a:latin typeface="Comic Sans MS" panose="030F0702030302020204" pitchFamily="66" charset="0"/>
              </a:rPr>
            </a:br>
            <a:r>
              <a:rPr lang="en-US" altLang="en-US" sz="2000" dirty="0">
                <a:solidFill>
                  <a:srgbClr val="0000FF"/>
                </a:solidFill>
                <a:latin typeface="Comic Sans MS" panose="030F0702030302020204" pitchFamily="66" charset="0"/>
              </a:rPr>
              <a:t>In-person in McLane Hall 162</a:t>
            </a:r>
            <a:endParaRPr lang="en-US" sz="2000" dirty="0"/>
          </a:p>
        </p:txBody>
      </p:sp>
      <p:sp>
        <p:nvSpPr>
          <p:cNvPr id="2057" name="Text Box 33"/>
          <p:cNvSpPr txBox="1">
            <a:spLocks noChangeArrowheads="1"/>
          </p:cNvSpPr>
          <p:nvPr/>
        </p:nvSpPr>
        <p:spPr bwMode="auto">
          <a:xfrm>
            <a:off x="3057298" y="133713"/>
            <a:ext cx="66870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5400" dirty="0">
                <a:latin typeface="Franklin Gothic Medium" panose="020B0603020102020204" pitchFamily="34" charset="0"/>
              </a:rPr>
              <a:t>Physics Colloquium</a:t>
            </a:r>
          </a:p>
        </p:txBody>
      </p:sp>
      <p:sp>
        <p:nvSpPr>
          <p:cNvPr id="9" name="Rectangle: Rounded Corners 8">
            <a:extLst>
              <a:ext uri="{FF2B5EF4-FFF2-40B4-BE49-F238E27FC236}">
                <a16:creationId xmlns:a16="http://schemas.microsoft.com/office/drawing/2014/main" id="{C148BD3C-3B94-B9AE-DC8C-ABF099CF3831}"/>
              </a:ext>
            </a:extLst>
          </p:cNvPr>
          <p:cNvSpPr/>
          <p:nvPr/>
        </p:nvSpPr>
        <p:spPr>
          <a:xfrm>
            <a:off x="142874" y="95535"/>
            <a:ext cx="12496494" cy="9385085"/>
          </a:xfrm>
          <a:prstGeom prst="roundRect">
            <a:avLst>
              <a:gd name="adj" fmla="val 5029"/>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32D8FD-9C67-89AE-9D69-9633AAEC26F6}"/>
              </a:ext>
            </a:extLst>
          </p:cNvPr>
          <p:cNvSpPr txBox="1"/>
          <p:nvPr/>
        </p:nvSpPr>
        <p:spPr>
          <a:xfrm>
            <a:off x="415163" y="2991987"/>
            <a:ext cx="8406107" cy="5086008"/>
          </a:xfrm>
          <a:prstGeom prst="rect">
            <a:avLst/>
          </a:prstGeom>
          <a:solidFill>
            <a:schemeClr val="bg1"/>
          </a:solidFill>
        </p:spPr>
        <p:txBody>
          <a:bodyPr wrap="square" rtlCol="0">
            <a:spAutoFit/>
          </a:bodyPr>
          <a:lstStyle/>
          <a:p>
            <a:pPr algn="ctr">
              <a:spcAft>
                <a:spcPts val="1200"/>
              </a:spcAft>
              <a:defRPr/>
            </a:pPr>
            <a:r>
              <a:rPr lang="en-US" sz="2400" b="1" dirty="0">
                <a:latin typeface="Times New Roman" panose="02020603050405020304" pitchFamily="18" charset="0"/>
                <a:cs typeface="Times New Roman" panose="02020603050405020304" pitchFamily="18" charset="0"/>
              </a:rPr>
              <a:t>ABSTRACT</a:t>
            </a:r>
          </a:p>
          <a:p>
            <a:pPr algn="just">
              <a:spcBef>
                <a:spcPts val="300"/>
              </a:spcBef>
              <a:spcAft>
                <a:spcPts val="600"/>
              </a:spcAft>
              <a:defRPr/>
            </a:pPr>
            <a:r>
              <a:rPr lang="en-US" dirty="0">
                <a:solidFill>
                  <a:srgbClr val="000000"/>
                </a:solidFill>
                <a:effectLst/>
                <a:latin typeface="Arial" panose="020B0604020202020204" pitchFamily="34" charset="0"/>
                <a:ea typeface="Times New Roman" panose="02020603050405020304" pitchFamily="18" charset="0"/>
              </a:rPr>
              <a:t>NASA is providing CSU Fresno with a sample of Lunar rocks and soils. For three years, between 1969 and 1972, NASA Apollo missions brought back 382 kilograms (842 pounds) of lunar material containing core samples, pebbles, sand, dust, and rocks. The study of these samples have contributed greatly to our knowledge of the Early history of the Moon, Earth, and solar system. Computer simulations demonstrate that the Moon may have been formed from material resulting from the Earth being struck by a glancing blow from a planetary body about the size of Mars. The chemical composition of the samples supports this theory on the origin of the Moon. From these studies we learned that the Moon’s crust formed around 4.4 billion years ago. There was an intense meteorite bombardment causing lava to flow on the surface. NASA is also providing samples of meteorites collected from Antarctica. As of 2016, different agencies have collected over 19,000 samples from the Antarctic region. The collection contains meteorite samples from Mars, Asteroids, and the Moon. The samples may include Chondrites, Achondrites, Brachinites, Carbonaceous, Iron, and Stony-Iron meteorites.</a:t>
            </a:r>
          </a:p>
        </p:txBody>
      </p:sp>
      <p:grpSp>
        <p:nvGrpSpPr>
          <p:cNvPr id="7" name="Group 6">
            <a:extLst>
              <a:ext uri="{FF2B5EF4-FFF2-40B4-BE49-F238E27FC236}">
                <a16:creationId xmlns:a16="http://schemas.microsoft.com/office/drawing/2014/main" id="{5337CF25-979B-3C9F-0BB0-CBBAADB0DEDC}"/>
              </a:ext>
            </a:extLst>
          </p:cNvPr>
          <p:cNvGrpSpPr/>
          <p:nvPr/>
        </p:nvGrpSpPr>
        <p:grpSpPr>
          <a:xfrm>
            <a:off x="9093559" y="3302563"/>
            <a:ext cx="2979507" cy="4775432"/>
            <a:chOff x="9157724" y="3547037"/>
            <a:chExt cx="2979507" cy="4775432"/>
          </a:xfrm>
        </p:grpSpPr>
        <p:pic>
          <p:nvPicPr>
            <p:cNvPr id="3" name="Picture 2">
              <a:extLst>
                <a:ext uri="{FF2B5EF4-FFF2-40B4-BE49-F238E27FC236}">
                  <a16:creationId xmlns:a16="http://schemas.microsoft.com/office/drawing/2014/main" id="{B80D50D1-B61F-6CAC-389E-90FDF1C5A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725" y="3547037"/>
              <a:ext cx="2979506" cy="2209800"/>
            </a:xfrm>
            <a:prstGeom prst="rect">
              <a:avLst/>
            </a:prstGeom>
          </p:spPr>
        </p:pic>
        <p:pic>
          <p:nvPicPr>
            <p:cNvPr id="6" name="Picture 5">
              <a:extLst>
                <a:ext uri="{FF2B5EF4-FFF2-40B4-BE49-F238E27FC236}">
                  <a16:creationId xmlns:a16="http://schemas.microsoft.com/office/drawing/2014/main" id="{810D2EAB-58AD-DBF4-6F8A-F75CE7CC1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24" y="5901759"/>
              <a:ext cx="2979335" cy="2420710"/>
            </a:xfrm>
            <a:prstGeom prst="rect">
              <a:avLst/>
            </a:prstGeom>
          </p:spPr>
        </p:pic>
      </p:grpSp>
    </p:spTree>
    <p:extLst>
      <p:ext uri="{BB962C8B-B14F-4D97-AF65-F5344CB8AC3E}">
        <p14:creationId xmlns:p14="http://schemas.microsoft.com/office/powerpoint/2010/main" val="35578434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244</Words>
  <Application>Microsoft Office PowerPoint</Application>
  <PresentationFormat>A3 Paper (297x420 mm)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Comic Sans MS</vt:lpstr>
      <vt:lpstr>Franklin Gothic Medium</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Mihai Gherase</dc:creator>
  <cp:lastModifiedBy>Mihai Gherase</cp:lastModifiedBy>
  <cp:revision>13</cp:revision>
  <dcterms:created xsi:type="dcterms:W3CDTF">2024-08-23T17:22:51Z</dcterms:created>
  <dcterms:modified xsi:type="dcterms:W3CDTF">2025-03-22T02:33:38Z</dcterms:modified>
</cp:coreProperties>
</file>